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1" r:id="rId4"/>
    <p:sldId id="258" r:id="rId5"/>
    <p:sldId id="259" r:id="rId6"/>
    <p:sldId id="260" r:id="rId7"/>
    <p:sldId id="262" r:id="rId8"/>
    <p:sldId id="261" r:id="rId9"/>
    <p:sldId id="264" r:id="rId10"/>
    <p:sldId id="263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jpe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DA7BDD-B765-4027-92FF-12841179F5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/>
              <a:t>Основные понятия моделирования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1366316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C4A78A-8719-4F6E-B438-7538BA32B4BA}"/>
              </a:ext>
            </a:extLst>
          </p:cNvPr>
          <p:cNvSpPr txBox="1"/>
          <p:nvPr/>
        </p:nvSpPr>
        <p:spPr>
          <a:xfrm>
            <a:off x="297952" y="2013735"/>
            <a:ext cx="1112691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Познавательные модели отражают существующее,</a:t>
            </a:r>
          </a:p>
          <a:p>
            <a:pPr algn="ctr"/>
            <a:r>
              <a:rPr lang="ru-RU" sz="3200" dirty="0"/>
              <a:t> </a:t>
            </a:r>
          </a:p>
          <a:p>
            <a:pPr algn="ctr"/>
            <a:r>
              <a:rPr lang="ru-RU" sz="3200" dirty="0"/>
              <a:t> прагматические  - желаемое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1477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F5C7D4C-4EBC-481F-860E-F2097BC94AFD}"/>
              </a:ext>
            </a:extLst>
          </p:cNvPr>
          <p:cNvSpPr/>
          <p:nvPr/>
        </p:nvSpPr>
        <p:spPr>
          <a:xfrm>
            <a:off x="3876782" y="2568540"/>
            <a:ext cx="4438436" cy="5137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Построение модели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4E9584A-E3F6-4118-82AB-48AE1AA25FFE}"/>
              </a:ext>
            </a:extLst>
          </p:cNvPr>
          <p:cNvSpPr/>
          <p:nvPr/>
        </p:nvSpPr>
        <p:spPr>
          <a:xfrm>
            <a:off x="3876782" y="3595956"/>
            <a:ext cx="4438436" cy="5137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Изучение модели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FC64CC-3C5B-4BA5-A4AB-B1D37E8D206E}"/>
              </a:ext>
            </a:extLst>
          </p:cNvPr>
          <p:cNvSpPr/>
          <p:nvPr/>
        </p:nvSpPr>
        <p:spPr>
          <a:xfrm>
            <a:off x="3876782" y="4551453"/>
            <a:ext cx="4438436" cy="5137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Получение знаний об объекте на основе модельных экспериментов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070730B-92FE-4D60-A7A9-5C353E94A729}"/>
              </a:ext>
            </a:extLst>
          </p:cNvPr>
          <p:cNvSpPr/>
          <p:nvPr/>
        </p:nvSpPr>
        <p:spPr>
          <a:xfrm>
            <a:off x="3876782" y="5609692"/>
            <a:ext cx="4438436" cy="5137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Перенос результатов моделирования на реальный объект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F1D320D-D9E9-4030-85AA-99CD6A31381F}"/>
              </a:ext>
            </a:extLst>
          </p:cNvPr>
          <p:cNvSpPr/>
          <p:nvPr/>
        </p:nvSpPr>
        <p:spPr>
          <a:xfrm>
            <a:off x="3876782" y="1577084"/>
            <a:ext cx="4438436" cy="5137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Реальный объект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E6E7C9FD-F88D-4068-9AE7-91BF540AFC85}"/>
              </a:ext>
            </a:extLst>
          </p:cNvPr>
          <p:cNvSpPr txBox="1">
            <a:spLocks/>
          </p:cNvSpPr>
          <p:nvPr/>
        </p:nvSpPr>
        <p:spPr>
          <a:xfrm>
            <a:off x="646111" y="452718"/>
            <a:ext cx="9404723" cy="8521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/>
              <a:t>Этапы процесса моделирования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3639577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550D50-EA3C-4BB6-AA43-5EC501234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62374"/>
          </a:xfrm>
        </p:spPr>
        <p:txBody>
          <a:bodyPr/>
          <a:lstStyle/>
          <a:p>
            <a:r>
              <a:rPr lang="ru-RU" dirty="0"/>
              <a:t>Моделирование эффективно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9538BE-F0CF-4741-A5E1-0C9FD8C23B84}"/>
              </a:ext>
            </a:extLst>
          </p:cNvPr>
          <p:cNvSpPr txBox="1"/>
          <p:nvPr/>
        </p:nvSpPr>
        <p:spPr>
          <a:xfrm>
            <a:off x="821933" y="1489753"/>
            <a:ext cx="9441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1. Объект либо еще либо уже не существует</a:t>
            </a:r>
          </a:p>
        </p:txBody>
      </p:sp>
      <p:pic>
        <p:nvPicPr>
          <p:cNvPr id="4" name="Рисунок 3" descr="Dg67UojXkAAPAA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42" y="2424699"/>
            <a:ext cx="2429150" cy="34983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1933" y="6020656"/>
            <a:ext cx="4952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Падение Тунгусского метеорита 30 июля 1908 года в Сибири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98059" y="4890500"/>
            <a:ext cx="4952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Модель изменения климата вследствие ядерного конфликта</a:t>
            </a:r>
          </a:p>
        </p:txBody>
      </p:sp>
      <p:pic>
        <p:nvPicPr>
          <p:cNvPr id="7" name="Рисунок 6" descr="globalnoe-poteplenie-1024x57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955" y="2470934"/>
            <a:ext cx="3876782" cy="218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326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30158" y="595900"/>
            <a:ext cx="87124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2. Масштабы реальных временных процессов или геометрические размеры объекта несоизмеримы с возможностями нашего восприятия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5497" y="3328827"/>
            <a:ext cx="69453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/>
              <a:t>  Химические реакции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/>
              <a:t>  Ядерные реакции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/>
              <a:t>  Процесс обработки металлов взрывом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/>
              <a:t>  Старение материалов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/>
              <a:t>  Образование каменноугольных залежей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/>
              <a:t>  Выветривание почвы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/>
              <a:t>  Движение материков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80253" y="2270590"/>
            <a:ext cx="4962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/>
              <a:t>  Модель Солнечной системы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/>
              <a:t>  Модель атома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0158" y="595900"/>
            <a:ext cx="8712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3. Реальный объект или процесс недоступен для прямого изучения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0967" y="2239766"/>
            <a:ext cx="85789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/>
              <a:t>  Причины радиоизлучения квазаров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/>
              <a:t>  Процессы формирования кимберлитовых трубок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/>
              <a:t>  Скоростная ж</a:t>
            </a:r>
            <a:r>
              <a:rPr lang="en-US" sz="2400" dirty="0"/>
              <a:t>/</a:t>
            </a:r>
            <a:r>
              <a:rPr lang="ru-RU" sz="2400" dirty="0" err="1"/>
              <a:t>д</a:t>
            </a:r>
            <a:r>
              <a:rPr lang="ru-RU" sz="2400" dirty="0"/>
              <a:t> магистраль Москва – </a:t>
            </a:r>
            <a:r>
              <a:rPr lang="ru-RU" sz="2400" dirty="0" err="1"/>
              <a:t>Васюки</a:t>
            </a:r>
            <a:r>
              <a:rPr lang="ru-RU" sz="2400" dirty="0"/>
              <a:t> </a:t>
            </a:r>
          </a:p>
          <a:p>
            <a:r>
              <a:rPr lang="ru-RU" sz="2400" dirty="0"/>
              <a:t>   (объект только проектируется)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/>
              <a:t>  Реальные экономические процессы в стране </a:t>
            </a:r>
          </a:p>
          <a:p>
            <a:pPr>
              <a:buFont typeface="Arial" pitchFamily="34" charset="0"/>
              <a:buChar char="•"/>
            </a:pPr>
            <a:endParaRPr lang="ru-RU" sz="2400" dirty="0"/>
          </a:p>
          <a:p>
            <a:pPr>
              <a:buFont typeface="Arial" pitchFamily="34" charset="0"/>
              <a:buChar char="•"/>
            </a:pPr>
            <a:endParaRPr lang="ru-RU" sz="2400" dirty="0"/>
          </a:p>
        </p:txBody>
      </p:sp>
      <p:pic>
        <p:nvPicPr>
          <p:cNvPr id="4" name="Рисунок 3" descr="kimberlitovye-trubk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5702" y="3082247"/>
            <a:ext cx="2701094" cy="1890766"/>
          </a:xfrm>
          <a:prstGeom prst="rect">
            <a:avLst/>
          </a:prstGeom>
        </p:spPr>
      </p:pic>
      <p:pic>
        <p:nvPicPr>
          <p:cNvPr id="5" name="Рисунок 4" descr="x_9a607d9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8916" y="1243173"/>
            <a:ext cx="2742525" cy="173451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0158" y="595900"/>
            <a:ext cx="8712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4. Эксперименты с реальным объектом слишком дороги или опасны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50706" y="1880171"/>
            <a:ext cx="88563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 деятельности в агрессивной среде вместо человека лучше использовать манекен.</a:t>
            </a:r>
          </a:p>
          <a:p>
            <a:endParaRPr lang="ru-RU" dirty="0"/>
          </a:p>
          <a:p>
            <a:r>
              <a:rPr lang="ru-RU" dirty="0"/>
              <a:t>Прежде чем использовать идею в реальной экономике страны, лучше опробовать ее  на математической или имитационной модели.</a:t>
            </a:r>
          </a:p>
          <a:p>
            <a:endParaRPr lang="ru-RU" dirty="0"/>
          </a:p>
        </p:txBody>
      </p:sp>
      <p:pic>
        <p:nvPicPr>
          <p:cNvPr id="4" name="Рисунок 3" descr="crash0maneke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953" y="3683285"/>
            <a:ext cx="3972674" cy="2979506"/>
          </a:xfrm>
          <a:prstGeom prst="rect">
            <a:avLst/>
          </a:prstGeom>
        </p:spPr>
      </p:pic>
      <p:pic>
        <p:nvPicPr>
          <p:cNvPr id="5" name="Рисунок 4" descr="img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2792" y="3678148"/>
            <a:ext cx="3957264" cy="296794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0158" y="595900"/>
            <a:ext cx="8712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Три типовые задачи моделирования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37690" y="2753474"/>
            <a:ext cx="1034607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Обратная задача</a:t>
            </a:r>
            <a:r>
              <a:rPr lang="ru-RU" sz="2400" dirty="0"/>
              <a:t>. Реакция известна или задана, определить, какое внешнее воздействие способно вызвать такую реакцию. </a:t>
            </a:r>
          </a:p>
          <a:p>
            <a:r>
              <a:rPr lang="ru-RU" sz="2000" dirty="0"/>
              <a:t>Определение толщины стенки трубопровода.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5770" y="1304817"/>
            <a:ext cx="963715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Прямая задача</a:t>
            </a:r>
            <a:r>
              <a:rPr lang="ru-RU" sz="2400" dirty="0"/>
              <a:t>. Требуется определить реакцию объекта или его поведение в ответ на заданное внешнее воздействие. </a:t>
            </a:r>
          </a:p>
          <a:p>
            <a:r>
              <a:rPr lang="ru-RU" sz="2000" dirty="0"/>
              <a:t>Проверка трубопровода на прочность и деформацию.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9884" y="4202130"/>
            <a:ext cx="892824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Задача идентификации </a:t>
            </a:r>
            <a:r>
              <a:rPr lang="ru-RU" sz="2400" dirty="0"/>
              <a:t>или синтеза модели. Известны внешнее воздействие на объект и реакция объекта, требуется определить параметры модели  объекта или построить саму модель.</a:t>
            </a:r>
          </a:p>
          <a:p>
            <a:r>
              <a:rPr lang="ru-RU" sz="2000" dirty="0"/>
              <a:t>Рассчитать план выпуска разных видов продукции из имеющегося сырья, чтобы получить максимальную прибыль.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2CB0CA4-DE5A-4B7D-919E-36FB505E4E28}"/>
              </a:ext>
            </a:extLst>
          </p:cNvPr>
          <p:cNvSpPr/>
          <p:nvPr/>
        </p:nvSpPr>
        <p:spPr>
          <a:xfrm>
            <a:off x="1040235" y="1283007"/>
            <a:ext cx="984028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sz="3200" b="1" spc="-30" dirty="0">
                <a:latin typeface="Candara" panose="020E0502030303020204" pitchFamily="34" charset="0"/>
                <a:ea typeface="Times New Roman" panose="02020603050405020304" pitchFamily="18" charset="0"/>
              </a:rPr>
              <a:t>Объект моделирования (объект-оригинал) </a:t>
            </a:r>
            <a:r>
              <a:rPr lang="ru-RU" sz="3200" spc="-30" dirty="0">
                <a:latin typeface="Candara" panose="020E0502030303020204" pitchFamily="34" charset="0"/>
                <a:ea typeface="Times New Roman" panose="02020603050405020304" pitchFamily="18" charset="0"/>
              </a:rPr>
              <a:t>— некоторая часть </a:t>
            </a:r>
            <a:r>
              <a:rPr lang="ru-RU" sz="3200" spc="-20" dirty="0">
                <a:latin typeface="Candara" panose="020E0502030303020204" pitchFamily="34" charset="0"/>
                <a:ea typeface="Times New Roman" panose="02020603050405020304" pitchFamily="18" charset="0"/>
              </a:rPr>
              <a:t>окружающего нас мира, реальной действительности (предмет, процесс, явление), которая может быть рассмотрена как единое целое.</a:t>
            </a:r>
            <a:endParaRPr lang="ru-RU" sz="3200" dirty="0"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C93DFFE-A45B-48FE-8054-4695C75DC24F}"/>
              </a:ext>
            </a:extLst>
          </p:cNvPr>
          <p:cNvSpPr/>
          <p:nvPr/>
        </p:nvSpPr>
        <p:spPr>
          <a:xfrm>
            <a:off x="1208015" y="3927794"/>
            <a:ext cx="967250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sz="3200" b="1" spc="-30" dirty="0">
                <a:latin typeface="Candara" panose="020E0502030303020204" pitchFamily="34" charset="0"/>
              </a:rPr>
              <a:t>Модель</a:t>
            </a:r>
            <a:r>
              <a:rPr lang="ru-RU" sz="3200" spc="-30" dirty="0">
                <a:latin typeface="Candara" panose="020E0502030303020204" pitchFamily="34" charset="0"/>
              </a:rPr>
              <a:t> — объект произвольной природы, отражающий свойства, характеристики и связи моделируемого объекта (объекта-оригинала), которые являются существенными для решения поставленной задачи.</a:t>
            </a:r>
          </a:p>
        </p:txBody>
      </p:sp>
    </p:spTree>
    <p:extLst>
      <p:ext uri="{BB962C8B-B14F-4D97-AF65-F5344CB8AC3E}">
        <p14:creationId xmlns:p14="http://schemas.microsoft.com/office/powerpoint/2010/main" val="3395283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FAF45E9-9B14-4659-851F-3623F3CB09AD}"/>
              </a:ext>
            </a:extLst>
          </p:cNvPr>
          <p:cNvSpPr/>
          <p:nvPr/>
        </p:nvSpPr>
        <p:spPr>
          <a:xfrm>
            <a:off x="3142129" y="2313692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spc="-30" dirty="0">
                <a:latin typeface="Candara" panose="020E0502030303020204" pitchFamily="34" charset="0"/>
              </a:rPr>
              <a:t>Моделирование – способ, процесс замещения оригинала его аналогом (моделью) с последующим изучением свойств и поведения оригинала на модели. </a:t>
            </a:r>
          </a:p>
        </p:txBody>
      </p:sp>
    </p:spTree>
    <p:extLst>
      <p:ext uri="{BB962C8B-B14F-4D97-AF65-F5344CB8AC3E}">
        <p14:creationId xmlns:p14="http://schemas.microsoft.com/office/powerpoint/2010/main" val="25524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4FEC18-5252-4093-8FC8-F43881339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Объекты  и модели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5417C72C-9A7E-4F11-A080-25E6590A47C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9249" y="1417019"/>
            <a:ext cx="1290273" cy="1290273"/>
          </a:xfr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8FEF1CF-52F8-4BE3-A6DB-866C97BE8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6839" y="1417019"/>
            <a:ext cx="2064434" cy="129027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CFFB2DC-2335-4BBD-A7E1-C575CD9EA0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5083" y="1415909"/>
            <a:ext cx="1290271" cy="129027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93070E4-88B0-4DA4-B637-DD4B2FB664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2364" y="5136044"/>
            <a:ext cx="1735855" cy="144576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BD78E9F-9342-4318-AAF7-F4A4C85E75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1250" y="1417019"/>
            <a:ext cx="1290273" cy="129027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790B65C-26B1-4A43-AFFB-4C472C87B0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46931" y="1417018"/>
            <a:ext cx="1720361" cy="129027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9F0E600-929F-468D-8F1B-32120FCEEA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249" y="3278253"/>
            <a:ext cx="1833115" cy="129027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5424267-BDD1-4770-BA2D-764A1D5F907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80438" y="3256401"/>
            <a:ext cx="2066890" cy="129249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9BD8E91-63F3-41B3-99A6-53A9D7D6327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59595" y="3238997"/>
            <a:ext cx="2431426" cy="129027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6FCD916-231E-48F2-851D-0F819A5E356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03288" y="3276030"/>
            <a:ext cx="2227979" cy="125323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3F0B40EE-AB04-4728-B5C6-99447AA697C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9249" y="5139486"/>
            <a:ext cx="1409192" cy="144576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808833F-7AFA-42FD-BC1A-2D948ED1E80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88590" y="1413685"/>
            <a:ext cx="1816683" cy="129249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E0AA6D8-B7A4-4C9A-9A0E-F8843700D68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72142" y="5136044"/>
            <a:ext cx="2570240" cy="144576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7798D6F9-53C7-443F-810F-BB2D9FA37BE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85342" y="5143236"/>
            <a:ext cx="1808953" cy="1438568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7E12F140-115F-443D-82E9-F52403BE814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837255" y="5158658"/>
            <a:ext cx="1867373" cy="142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831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9E6B3-EDCF-48CD-9CE7-9BC24A415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9187"/>
          </a:xfrm>
        </p:spPr>
        <p:txBody>
          <a:bodyPr/>
          <a:lstStyle/>
          <a:p>
            <a:pPr algn="ctr"/>
            <a:r>
              <a:rPr lang="ru-RU" dirty="0"/>
              <a:t>Множественность моделей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1665A9-CBCA-43A0-AC55-B286A4A3C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086" y="1526795"/>
            <a:ext cx="7812748" cy="424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056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BB8BAE-30C2-4BC5-A4F8-90212DB67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402" y="554050"/>
            <a:ext cx="9404723" cy="814020"/>
          </a:xfrm>
        </p:spPr>
        <p:txBody>
          <a:bodyPr/>
          <a:lstStyle/>
          <a:p>
            <a:r>
              <a:rPr lang="ru-RU" dirty="0"/>
              <a:t>Познавательные модели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20AA118-8C39-41D0-B02E-1B15D7B536D9}"/>
              </a:ext>
            </a:extLst>
          </p:cNvPr>
          <p:cNvSpPr/>
          <p:nvPr/>
        </p:nvSpPr>
        <p:spPr>
          <a:xfrm>
            <a:off x="324436" y="1729425"/>
            <a:ext cx="110818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spc="-30" dirty="0">
                <a:latin typeface="Candara" panose="020E0502030303020204" pitchFamily="34" charset="0"/>
              </a:rPr>
              <a:t>Познавательные модели являются формой представления знаний. </a:t>
            </a:r>
          </a:p>
          <a:p>
            <a:pPr algn="just"/>
            <a:endParaRPr lang="ru-RU" sz="2800" spc="-30" dirty="0">
              <a:latin typeface="Candara" panose="020E0502030303020204" pitchFamily="34" charset="0"/>
            </a:endParaRPr>
          </a:p>
          <a:p>
            <a:pPr algn="just"/>
            <a:r>
              <a:rPr lang="ru-RU" sz="2800" spc="-30" dirty="0">
                <a:latin typeface="Candara" panose="020E0502030303020204" pitchFamily="34" charset="0"/>
              </a:rPr>
              <a:t>При обнаружении расхождения между моделью и реальностью встает задача устранения его с помощью изменения модели. </a:t>
            </a:r>
          </a:p>
          <a:p>
            <a:pPr algn="just"/>
            <a:endParaRPr lang="ru-RU" sz="2800" spc="-30" dirty="0">
              <a:latin typeface="Candara" panose="020E0502030303020204" pitchFamily="34" charset="0"/>
            </a:endParaRPr>
          </a:p>
          <a:p>
            <a:pPr algn="just"/>
            <a:r>
              <a:rPr lang="ru-RU" sz="2800" spc="-30" dirty="0">
                <a:latin typeface="Candara" panose="020E0502030303020204" pitchFamily="34" charset="0"/>
              </a:rPr>
              <a:t>Познавательная деятельность ориентирована на приближение модели к реальности, которую она отображает. </a:t>
            </a:r>
          </a:p>
        </p:txBody>
      </p:sp>
    </p:spTree>
    <p:extLst>
      <p:ext uri="{BB962C8B-B14F-4D97-AF65-F5344CB8AC3E}">
        <p14:creationId xmlns:p14="http://schemas.microsoft.com/office/powerpoint/2010/main" val="2241880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1B8A6E5-66AE-4324-9B48-A18FC1AA4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585" y="4106809"/>
            <a:ext cx="2376452" cy="22670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4586BB-C6F1-4AD5-A34D-A261480F22A3}"/>
              </a:ext>
            </a:extLst>
          </p:cNvPr>
          <p:cNvSpPr txBox="1"/>
          <p:nvPr/>
        </p:nvSpPr>
        <p:spPr>
          <a:xfrm>
            <a:off x="57303" y="4593997"/>
            <a:ext cx="2758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Карта мира Геродота</a:t>
            </a:r>
          </a:p>
          <a:p>
            <a:pPr algn="ctr"/>
            <a:r>
              <a:rPr lang="ru-RU" dirty="0"/>
              <a:t> (440 лет до н.э.)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C89A6A-EF48-4615-8836-19A012C47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6130" y="4106809"/>
            <a:ext cx="3447327" cy="221804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FCAC7E3-08EC-457B-911A-38D24641B0CF}"/>
              </a:ext>
            </a:extLst>
          </p:cNvPr>
          <p:cNvSpPr/>
          <p:nvPr/>
        </p:nvSpPr>
        <p:spPr>
          <a:xfrm>
            <a:off x="1109609" y="1685660"/>
            <a:ext cx="7315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spc="-30" dirty="0">
                <a:latin typeface="Candara" panose="020E0502030303020204" pitchFamily="34" charset="0"/>
              </a:rPr>
              <a:t>схема природного подземного лабиринта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spc="-30" dirty="0">
                <a:latin typeface="Candara" panose="020E0502030303020204" pitchFamily="34" charset="0"/>
              </a:rPr>
              <a:t>механизм старения организмов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spc="-30" dirty="0">
                <a:latin typeface="Candara" panose="020E0502030303020204" pitchFamily="34" charset="0"/>
              </a:rPr>
              <a:t>развитие Вселенной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spc="-30" dirty="0">
                <a:latin typeface="Candara" panose="020E0502030303020204" pitchFamily="34" charset="0"/>
              </a:rPr>
              <a:t>представления о работе мозга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2A61706B-B3D1-4267-933E-517F66792834}"/>
              </a:ext>
            </a:extLst>
          </p:cNvPr>
          <p:cNvSpPr txBox="1">
            <a:spLocks/>
          </p:cNvSpPr>
          <p:nvPr/>
        </p:nvSpPr>
        <p:spPr>
          <a:xfrm>
            <a:off x="400692" y="266373"/>
            <a:ext cx="10007029" cy="81402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/>
              <a:t>Примеры познавательных моделей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E90EDF-B85E-4E95-8B10-D1DFA9640CD3}"/>
              </a:ext>
            </a:extLst>
          </p:cNvPr>
          <p:cNvSpPr txBox="1"/>
          <p:nvPr/>
        </p:nvSpPr>
        <p:spPr>
          <a:xfrm>
            <a:off x="9293770" y="4367966"/>
            <a:ext cx="2758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Современная карта мира</a:t>
            </a:r>
          </a:p>
        </p:txBody>
      </p:sp>
    </p:spTree>
    <p:extLst>
      <p:ext uri="{BB962C8B-B14F-4D97-AF65-F5344CB8AC3E}">
        <p14:creationId xmlns:p14="http://schemas.microsoft.com/office/powerpoint/2010/main" val="377267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B81B40-DD98-47E3-A213-7AEBC8BA6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482" y="627378"/>
            <a:ext cx="9404723" cy="852100"/>
          </a:xfrm>
        </p:spPr>
        <p:txBody>
          <a:bodyPr/>
          <a:lstStyle/>
          <a:p>
            <a:r>
              <a:rPr lang="ru-RU" dirty="0"/>
              <a:t>Прагматические модели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283CEAE-23A7-438B-9188-0ADAB1963B0D}"/>
              </a:ext>
            </a:extLst>
          </p:cNvPr>
          <p:cNvSpPr/>
          <p:nvPr/>
        </p:nvSpPr>
        <p:spPr>
          <a:xfrm>
            <a:off x="509343" y="2465798"/>
            <a:ext cx="996593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spc="-30" dirty="0">
                <a:latin typeface="Candara" panose="020E0502030303020204" pitchFamily="34" charset="0"/>
              </a:rPr>
              <a:t>Прагматические модели являются средством организации практических действий, отображением цели.</a:t>
            </a:r>
          </a:p>
          <a:p>
            <a:endParaRPr lang="ru-RU" sz="2800" spc="-30" dirty="0">
              <a:latin typeface="Candara" panose="020E0502030303020204" pitchFamily="34" charset="0"/>
            </a:endParaRPr>
          </a:p>
          <a:p>
            <a:r>
              <a:rPr lang="ru-RU" sz="2800" spc="-30" dirty="0">
                <a:latin typeface="Candara" panose="020E0502030303020204" pitchFamily="34" charset="0"/>
              </a:rPr>
              <a:t>Прагматические модели носят нормативный характер, играют роль стандарта, образца, под которые "подгоняются" как сама деятельность, так и ее результат. </a:t>
            </a:r>
          </a:p>
        </p:txBody>
      </p:sp>
    </p:spTree>
    <p:extLst>
      <p:ext uri="{BB962C8B-B14F-4D97-AF65-F5344CB8AC3E}">
        <p14:creationId xmlns:p14="http://schemas.microsoft.com/office/powerpoint/2010/main" val="1562653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3F8AF85-6407-4595-9749-D76D5FD3B63F}"/>
              </a:ext>
            </a:extLst>
          </p:cNvPr>
          <p:cNvSpPr/>
          <p:nvPr/>
        </p:nvSpPr>
        <p:spPr>
          <a:xfrm>
            <a:off x="1044539" y="1469278"/>
            <a:ext cx="787342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планы и программы действий,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уставы организаций,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кодексы законов,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алгоритмы,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рабочие чертежи и шаблоны,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параметры отбора,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технологические допуски,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экзаменационные требования,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план мероприятия,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список покупок,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проект здания,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расчет конструкции моста,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учебный план подготовки по конкретной специальности.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BE83F07-534B-497B-A5DF-5E8C0A7A8181}"/>
              </a:ext>
            </a:extLst>
          </p:cNvPr>
          <p:cNvSpPr txBox="1">
            <a:spLocks/>
          </p:cNvSpPr>
          <p:nvPr/>
        </p:nvSpPr>
        <p:spPr>
          <a:xfrm>
            <a:off x="400692" y="266373"/>
            <a:ext cx="10007029" cy="81402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/>
              <a:t>Примеры прагматических моделей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B231A0-469A-4836-B351-BFD3D1899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1076" y="1295294"/>
            <a:ext cx="4128044" cy="229106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9656975-70BD-4159-AB75-89C4490E86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7968" y="4457806"/>
            <a:ext cx="3121152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0922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559</TotalTime>
  <Words>517</Words>
  <Application>Microsoft Office PowerPoint</Application>
  <PresentationFormat>Широкоэкранный</PresentationFormat>
  <Paragraphs>78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Candara</vt:lpstr>
      <vt:lpstr>Century Gothic</vt:lpstr>
      <vt:lpstr>Times New Roman</vt:lpstr>
      <vt:lpstr>Wingdings 3</vt:lpstr>
      <vt:lpstr>Ион</vt:lpstr>
      <vt:lpstr>Основные понятия моделирования</vt:lpstr>
      <vt:lpstr>Презентация PowerPoint</vt:lpstr>
      <vt:lpstr>Презентация PowerPoint</vt:lpstr>
      <vt:lpstr>Объекты  и модели</vt:lpstr>
      <vt:lpstr>Множественность моделей</vt:lpstr>
      <vt:lpstr>Познавательные модели</vt:lpstr>
      <vt:lpstr>Презентация PowerPoint</vt:lpstr>
      <vt:lpstr>Прагматические модели</vt:lpstr>
      <vt:lpstr>Презентация PowerPoint</vt:lpstr>
      <vt:lpstr>Презентация PowerPoint</vt:lpstr>
      <vt:lpstr>Презентация PowerPoint</vt:lpstr>
      <vt:lpstr>Моделирование эффективно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понятия моделирования</dc:title>
  <dc:creator>Пользователь</dc:creator>
  <cp:lastModifiedBy>Пользователь</cp:lastModifiedBy>
  <cp:revision>40</cp:revision>
  <dcterms:created xsi:type="dcterms:W3CDTF">2020-01-13T12:41:55Z</dcterms:created>
  <dcterms:modified xsi:type="dcterms:W3CDTF">2020-01-17T12:47:47Z</dcterms:modified>
</cp:coreProperties>
</file>